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5" r:id="rId3"/>
    <p:sldId id="363" r:id="rId4"/>
    <p:sldId id="270" r:id="rId5"/>
    <p:sldId id="378" r:id="rId6"/>
    <p:sldId id="379" r:id="rId7"/>
    <p:sldId id="368" r:id="rId8"/>
    <p:sldId id="392" r:id="rId9"/>
    <p:sldId id="370" r:id="rId10"/>
    <p:sldId id="391" r:id="rId11"/>
    <p:sldId id="374" r:id="rId12"/>
    <p:sldId id="394" r:id="rId13"/>
    <p:sldId id="289" r:id="rId14"/>
  </p:sldIdLst>
  <p:sldSz cx="9144000" cy="6858000" type="screen4x3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  <a:srgbClr val="FF9933"/>
    <a:srgbClr val="9999FF"/>
    <a:srgbClr val="FF9900"/>
    <a:srgbClr val="66FF33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10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48" y="-78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2420930538447"/>
          <c:y val="0.18645871188950441"/>
          <c:w val="0.76983537409271963"/>
          <c:h val="0.74845803020624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5.0200700414927926E-2"/>
                  <c:y val="-1.01157732929139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92-453F-8484-ECDA2B39A25E}"/>
                </c:ext>
              </c:extLst>
            </c:dLbl>
            <c:dLbl>
              <c:idx val="1"/>
              <c:layout>
                <c:manualLayout>
                  <c:x val="-0.20739578371208944"/>
                  <c:y val="-0.1313787999448218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2-453F-8484-ECDA2B39A2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Taiwan</c:v>
                </c:pt>
                <c:pt idx="1">
                  <c:v>China</c:v>
                </c:pt>
                <c:pt idx="2">
                  <c:v>Korea</c:v>
                </c:pt>
                <c:pt idx="3">
                  <c:v>Thailand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0.14940000000000001</c:v>
                </c:pt>
                <c:pt idx="1">
                  <c:v>0.60950000000000004</c:v>
                </c:pt>
                <c:pt idx="2">
                  <c:v>3.8800000000000001E-2</c:v>
                </c:pt>
                <c:pt idx="3">
                  <c:v>7.0499999999999993E-2</c:v>
                </c:pt>
                <c:pt idx="4">
                  <c:v>0.1318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2-453F-8484-ECDA2B39A25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2420930538447"/>
          <c:y val="0.18645871188950441"/>
          <c:w val="0.76983537409271963"/>
          <c:h val="0.74845803020624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5.0200700414927926E-2"/>
                  <c:y val="-1.0115773292913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FF-40AB-B2BD-A213F9D1B410}"/>
                </c:ext>
              </c:extLst>
            </c:dLbl>
            <c:dLbl>
              <c:idx val="1"/>
              <c:layout>
                <c:manualLayout>
                  <c:x val="-0.20739578371208944"/>
                  <c:y val="-0.1313787999448218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FF-40AB-B2BD-A213F9D1B4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Taiwan</c:v>
                </c:pt>
                <c:pt idx="1">
                  <c:v>China</c:v>
                </c:pt>
                <c:pt idx="2">
                  <c:v>Korea</c:v>
                </c:pt>
                <c:pt idx="3">
                  <c:v>Thailand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0.17219999999999999</c:v>
                </c:pt>
                <c:pt idx="1">
                  <c:v>0.60580000000000001</c:v>
                </c:pt>
                <c:pt idx="2">
                  <c:v>3.85E-2</c:v>
                </c:pt>
                <c:pt idx="3">
                  <c:v>5.0200000000000002E-2</c:v>
                </c:pt>
                <c:pt idx="4">
                  <c:v>0.1333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F-40AB-B2BD-A213F9D1B4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2063492063502E-2"/>
          <c:y val="8.3732057416267963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934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34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25F-47CC-9364-63D4DEEF94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34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25F-47CC-9364-63D4DEEF947A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34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25F-47CC-9364-63D4DEEF947A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34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25F-47CC-9364-63D4DEEF947A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34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25F-47CC-9364-63D4DEEF947A}"/>
              </c:ext>
            </c:extLst>
          </c:dPt>
          <c:cat>
            <c:strRef>
              <c:f>Sheet1!$B$1:$G$1</c:f>
              <c:strCache>
                <c:ptCount val="6"/>
                <c:pt idx="0">
                  <c:v>L/F(LED/SMD)35.82%</c:v>
                </c:pt>
                <c:pt idx="1">
                  <c:v>Heat Emitting Element23.68%</c:v>
                </c:pt>
                <c:pt idx="2">
                  <c:v>IC L/F8.06%</c:v>
                </c:pt>
                <c:pt idx="3">
                  <c:v>TV L/B12.22%</c:v>
                </c:pt>
                <c:pt idx="4">
                  <c:v>Ceramic circuit board11.91%</c:v>
                </c:pt>
                <c:pt idx="5">
                  <c:v>Other8.31%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0.35820000000000002</c:v>
                </c:pt>
                <c:pt idx="1">
                  <c:v>0.23680000000000001</c:v>
                </c:pt>
                <c:pt idx="2">
                  <c:v>8.0600000000000005E-2</c:v>
                </c:pt>
                <c:pt idx="3">
                  <c:v>0.1222</c:v>
                </c:pt>
                <c:pt idx="4">
                  <c:v>0.1191</c:v>
                </c:pt>
                <c:pt idx="5">
                  <c:v>8.3099999999999993E-2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5F-47CC-9364-63D4DEEF9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34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095238095238009"/>
          <c:y val="8.6124342816281299E-2"/>
          <c:w val="0.31269841269841331"/>
          <c:h val="0.82775131436743865"/>
        </c:manualLayout>
      </c:layout>
      <c:overlay val="0"/>
      <c:spPr>
        <a:noFill/>
        <a:ln w="2336">
          <a:solidFill>
            <a:schemeClr val="tx1"/>
          </a:solidFill>
          <a:prstDash val="solid"/>
        </a:ln>
      </c:spPr>
      <c:txPr>
        <a:bodyPr/>
        <a:lstStyle/>
        <a:p>
          <a:pPr>
            <a:defRPr sz="1218" b="1" i="0" u="none" strike="noStrike" baseline="0">
              <a:solidFill>
                <a:schemeClr val="tx1"/>
              </a:solidFill>
              <a:latin typeface="新細明體"/>
              <a:ea typeface="新細明體"/>
              <a:cs typeface="新細明體"/>
            </a:defRPr>
          </a:pPr>
          <a:endParaRPr lang="zh-TW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2063492063502E-2"/>
          <c:y val="8.3732057416267963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2022Q3</c:v>
                </c:pt>
              </c:strCache>
            </c:strRef>
          </c:tx>
          <c:spPr>
            <a:ln w="936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3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EE6-4880-AD0C-F99E3E994E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3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EE6-4880-AD0C-F99E3E994E58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3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EE6-4880-AD0C-F99E3E994E58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3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EE6-4880-AD0C-F99E3E994E58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3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EE6-4880-AD0C-F99E3E994E58}"/>
              </c:ext>
            </c:extLst>
          </c:dPt>
          <c:cat>
            <c:strRef>
              <c:f>Sheet1!$B$1:$G$1</c:f>
              <c:strCache>
                <c:ptCount val="6"/>
                <c:pt idx="0">
                  <c:v>L/F(LED/SMD)41.78%</c:v>
                </c:pt>
                <c:pt idx="1">
                  <c:v>Heat Emitting Element17.82%</c:v>
                </c:pt>
                <c:pt idx="2">
                  <c:v>IC L/F 8.87%</c:v>
                </c:pt>
                <c:pt idx="3">
                  <c:v>TV L/B 12.49%</c:v>
                </c:pt>
                <c:pt idx="4">
                  <c:v>Ceramic circuit board 16.2%</c:v>
                </c:pt>
                <c:pt idx="5">
                  <c:v>Other 2.84%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0.4178</c:v>
                </c:pt>
                <c:pt idx="1">
                  <c:v>0.1782</c:v>
                </c:pt>
                <c:pt idx="2">
                  <c:v>8.8700000000000001E-2</c:v>
                </c:pt>
                <c:pt idx="3">
                  <c:v>0.1249</c:v>
                </c:pt>
                <c:pt idx="4">
                  <c:v>0.16200000000000001</c:v>
                </c:pt>
                <c:pt idx="5">
                  <c:v>2.8400000000000002E-2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E6-4880-AD0C-F99E3E994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3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095238095238009"/>
          <c:y val="8.6124342816281299E-2"/>
          <c:w val="0.31269841269841331"/>
          <c:h val="0.82775131436743865"/>
        </c:manualLayout>
      </c:layout>
      <c:overlay val="0"/>
      <c:spPr>
        <a:noFill/>
        <a:ln w="2341">
          <a:solidFill>
            <a:schemeClr val="tx1"/>
          </a:solidFill>
          <a:prstDash val="solid"/>
        </a:ln>
      </c:spPr>
      <c:txPr>
        <a:bodyPr/>
        <a:lstStyle/>
        <a:p>
          <a:pPr>
            <a:defRPr sz="1220" b="1" i="0" u="none" strike="noStrike" baseline="0">
              <a:solidFill>
                <a:schemeClr val="tx1"/>
              </a:solidFill>
              <a:latin typeface="新細明體"/>
              <a:ea typeface="新細明體"/>
              <a:cs typeface="新細明體"/>
            </a:defRPr>
          </a:pPr>
          <a:endParaRPr lang="zh-TW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27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zh-TW" altLang="en-US"/>
              <a:t>1-33</a:t>
            </a: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56E7CA-2A79-4768-AA32-01A054D3E5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786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zh-TW" altLang="en-US"/>
              <a:t>1-33</a:t>
            </a: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D68F1B-135E-48FD-A0F7-373F5142F1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ECBB5-AF60-4A89-B337-A992D474698D}" type="slidenum">
              <a:rPr lang="zh-TW" altLang="en-US" smtClean="0"/>
              <a:pPr/>
              <a:t>1</a:t>
            </a:fld>
            <a:endParaRPr lang="en-US" altLang="zh-TW"/>
          </a:p>
        </p:txBody>
      </p:sp>
      <p:sp>
        <p:nvSpPr>
          <p:cNvPr id="2150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2150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693EA-8A69-44F0-8418-F566F46A7FEA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7E4E6-43A3-4996-90E3-30EE95629CD7}" type="slidenum">
              <a:rPr lang="zh-TW" altLang="en-US" smtClean="0"/>
              <a:pPr/>
              <a:t>13</a:t>
            </a:fld>
            <a:endParaRPr lang="en-US" altLang="zh-TW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C958-0A46-4A5C-8D48-C41DE516763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DA08-FAF1-4248-95E2-2F74FBDCF57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F5EFC-00C2-4139-8F25-262C431AD43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490B-DC55-4E36-BE8A-2B21969FE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7131-4E06-4ED6-AFBF-0F06A77875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2DD81-B581-4813-8784-0D6A5966DA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46987-60C3-4022-8E57-5973B710664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CF9CE-51E9-40E6-A6E1-286C6618ED0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6B79F-BFAF-4322-A037-392DCEFF96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C4226-5FE5-4FD5-A5B9-43764F20C46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8566-C25B-470D-9EDE-14C8FD099A9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E022-AD0E-4190-A436-E343041560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C6BC2DE-833F-44C0-95D3-5BE5CE3D0E3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2E5D31-E8BD-44B4-88C9-F61DF8CABD5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ransition spd="med">
    <p:split dir="in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://www.i-chiun.com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hyperlink" Target="http://www.cosmo-ic.com/ch_photomain.htm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wmf"/><Relationship Id="rId7" Type="http://schemas.openxmlformats.org/officeDocument/2006/relationships/image" Target="../media/image3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zh-TW" sz="3600">
                <a:latin typeface="全真楷書" pitchFamily="49" charset="-120"/>
                <a:ea typeface="全真楷書" pitchFamily="49" charset="-120"/>
              </a:rPr>
              <a:t>I-CHIUN PRECISION INDUSTRY CO.,LTD.</a:t>
            </a:r>
            <a:endParaRPr lang="zh-TW" altLang="en-US" sz="3600">
              <a:solidFill>
                <a:srgbClr val="FFCC00"/>
              </a:solidFill>
              <a:ea typeface="標楷體" pitchFamily="65" charset="-120"/>
            </a:endParaRPr>
          </a:p>
        </p:txBody>
      </p:sp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30AAD-3933-4DEE-B216-9D601ADE267E}" type="slidenum">
              <a:rPr lang="zh-TW" altLang="en-US"/>
              <a:pPr>
                <a:defRPr/>
              </a:pPr>
              <a:t>1</a:t>
            </a:fld>
            <a:endParaRPr lang="en-US" altLang="zh-TW" dirty="0"/>
          </a:p>
        </p:txBody>
      </p:sp>
      <p:grpSp>
        <p:nvGrpSpPr>
          <p:cNvPr id="11268" name="Group 1038"/>
          <p:cNvGrpSpPr>
            <a:grpSpLocks/>
          </p:cNvGrpSpPr>
          <p:nvPr/>
        </p:nvGrpSpPr>
        <p:grpSpPr bwMode="auto">
          <a:xfrm>
            <a:off x="2771775" y="620713"/>
            <a:ext cx="3181350" cy="1444625"/>
            <a:chOff x="295" y="799"/>
            <a:chExt cx="2004" cy="910"/>
          </a:xfrm>
        </p:grpSpPr>
        <p:sp>
          <p:nvSpPr>
            <p:cNvPr id="11270" name="Rectangle 1037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1271" name="Picture 1036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4" name="Rectangle 1046"/>
          <p:cNvSpPr>
            <a:spLocks noChangeArrowheads="1"/>
          </p:cNvSpPr>
          <p:nvPr/>
        </p:nvSpPr>
        <p:spPr bwMode="auto">
          <a:xfrm>
            <a:off x="1116013" y="3429000"/>
            <a:ext cx="68040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332" tIns="53666" rIns="107332" bIns="53666" anchor="ctr"/>
          <a:lstStyle/>
          <a:p>
            <a:pPr>
              <a:defRPr/>
            </a:pPr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Profile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6697663" cy="576263"/>
          </a:xfrm>
        </p:spPr>
        <p:txBody>
          <a:bodyPr/>
          <a:lstStyle/>
          <a:p>
            <a:pPr eaLnBrk="1" hangingPunct="1"/>
            <a:r>
              <a:rPr lang="en-US" altLang="zh-TW" sz="2800" b="1"/>
              <a:t> Financial Result</a:t>
            </a:r>
            <a:endParaRPr lang="zh-TW" altLang="en-US" sz="2800" b="1"/>
          </a:p>
        </p:txBody>
      </p:sp>
      <p:graphicFrame>
        <p:nvGraphicFramePr>
          <p:cNvPr id="301165" name="Group 10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6120480"/>
              </p:ext>
            </p:extLst>
          </p:nvPr>
        </p:nvGraphicFramePr>
        <p:xfrm>
          <a:off x="468313" y="1123950"/>
          <a:ext cx="8208143" cy="5005575"/>
        </p:xfrm>
        <a:graphic>
          <a:graphicData uri="http://schemas.openxmlformats.org/drawingml/2006/table">
            <a:tbl>
              <a:tblPr/>
              <a:tblGrid>
                <a:gridCol w="316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2024Q2VS 2023Q2(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Thousand NT$)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2024Q2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2,511,376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2,316,895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(2,158,170)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(85.94%)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(1,994,785)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(86.10%)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353,206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322,110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13.90%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(427,493)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(17.02%)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(257,549)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(11.12%)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profit to sales(%)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(74,287)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(2.96%)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64,561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Non-operating Income(Expenses)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121,539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4.84%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55,210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Income Before Tax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47,252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119,771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29,810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96,560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B0D99-4D97-4E2B-9355-4C2DD776446C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17481" name="Group 97"/>
          <p:cNvGrpSpPr>
            <a:grpSpLocks/>
          </p:cNvGrpSpPr>
          <p:nvPr/>
        </p:nvGrpSpPr>
        <p:grpSpPr bwMode="auto">
          <a:xfrm>
            <a:off x="684213" y="333375"/>
            <a:ext cx="896937" cy="504825"/>
            <a:chOff x="295" y="799"/>
            <a:chExt cx="2004" cy="910"/>
          </a:xfrm>
        </p:grpSpPr>
        <p:sp>
          <p:nvSpPr>
            <p:cNvPr id="17482" name="Rectangle 9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7483" name="Picture 99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287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b="1" dirty="0"/>
              <a:t>             </a:t>
            </a:r>
            <a:r>
              <a:rPr lang="en-US" altLang="zh-TW" sz="2400" b="1" dirty="0"/>
              <a:t>Financial Ratios</a:t>
            </a:r>
            <a:endParaRPr lang="zh-TW" altLang="en-US" sz="2400" b="1" dirty="0"/>
          </a:p>
        </p:txBody>
      </p:sp>
      <p:graphicFrame>
        <p:nvGraphicFramePr>
          <p:cNvPr id="267576" name="Group 3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20424"/>
              </p:ext>
            </p:extLst>
          </p:nvPr>
        </p:nvGraphicFramePr>
        <p:xfrm>
          <a:off x="468313" y="765175"/>
          <a:ext cx="8280152" cy="5501837"/>
        </p:xfrm>
        <a:graphic>
          <a:graphicData uri="http://schemas.openxmlformats.org/drawingml/2006/table">
            <a:tbl>
              <a:tblPr/>
              <a:tblGrid>
                <a:gridCol w="173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2024Q2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Debt Management Ratios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Debt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43.78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49.94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Long term Debt to Fixed Asset(%)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396.38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297.58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303.95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317.24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Liquidity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Ratios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Current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259.38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194.82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262.04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243.75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Quick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210.25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143.47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182.59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166.69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Times Interest Earned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3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CBBA8-1119-4027-A8C6-6418F0D0CA96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grpSp>
        <p:nvGrpSpPr>
          <p:cNvPr id="18486" name="Group 292"/>
          <p:cNvGrpSpPr>
            <a:grpSpLocks/>
          </p:cNvGrpSpPr>
          <p:nvPr/>
        </p:nvGrpSpPr>
        <p:grpSpPr bwMode="auto">
          <a:xfrm>
            <a:off x="250825" y="71438"/>
            <a:ext cx="1008063" cy="549275"/>
            <a:chOff x="295" y="799"/>
            <a:chExt cx="2004" cy="910"/>
          </a:xfrm>
        </p:grpSpPr>
        <p:sp>
          <p:nvSpPr>
            <p:cNvPr id="18487" name="Rectangle 293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8488" name="Picture 294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2200" b="1"/>
              <a:t>             </a:t>
            </a:r>
            <a:r>
              <a:rPr lang="en-US" altLang="zh-TW" sz="2200" b="1"/>
              <a:t>Financial Ratios</a:t>
            </a:r>
            <a:endParaRPr lang="zh-TW" altLang="en-US" sz="2200" b="1"/>
          </a:p>
        </p:txBody>
      </p:sp>
      <p:graphicFrame>
        <p:nvGraphicFramePr>
          <p:cNvPr id="267576" name="Group 3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226310"/>
              </p:ext>
            </p:extLst>
          </p:nvPr>
        </p:nvGraphicFramePr>
        <p:xfrm>
          <a:off x="468313" y="765175"/>
          <a:ext cx="8280152" cy="5713530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5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2024Q2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1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Asset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Account Receivable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Inventory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Fixed Asset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Total Asset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65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Profitability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Return to Asset(%)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Return to Equity(%)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6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36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43713" y="6427788"/>
            <a:ext cx="1905000" cy="457200"/>
          </a:xfrm>
        </p:spPr>
        <p:txBody>
          <a:bodyPr/>
          <a:lstStyle/>
          <a:p>
            <a:pPr>
              <a:defRPr/>
            </a:pPr>
            <a:fld id="{775197FC-1541-433A-9DC4-A3DFC6861BEE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19528" name="Group 292"/>
          <p:cNvGrpSpPr>
            <a:grpSpLocks/>
          </p:cNvGrpSpPr>
          <p:nvPr/>
        </p:nvGrpSpPr>
        <p:grpSpPr bwMode="auto">
          <a:xfrm>
            <a:off x="250825" y="71438"/>
            <a:ext cx="1008063" cy="549275"/>
            <a:chOff x="295" y="799"/>
            <a:chExt cx="2004" cy="910"/>
          </a:xfrm>
        </p:grpSpPr>
        <p:sp>
          <p:nvSpPr>
            <p:cNvPr id="19529" name="Rectangle 293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9530" name="Picture 294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50825" y="4005263"/>
          <a:ext cx="3887788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5349600" imgH="2911320" progId="">
                  <p:embed/>
                </p:oleObj>
              </mc:Choice>
              <mc:Fallback>
                <p:oleObj name="多媒體項目" r:id="rId3" imgW="5349600" imgH="291132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05263"/>
                        <a:ext cx="3887788" cy="211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A95DA-3CDF-43C3-8C13-381096B10A34}" type="slidenum">
              <a:rPr lang="zh-TW" altLang="en-US"/>
              <a:pPr>
                <a:defRPr/>
              </a:pPr>
              <a:t>13</a:t>
            </a:fld>
            <a:endParaRPr lang="en-US" altLang="zh-TW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284663" y="1339850"/>
            <a:ext cx="4689475" cy="504825"/>
            <a:chOff x="2517" y="3657"/>
            <a:chExt cx="2681" cy="318"/>
          </a:xfrm>
        </p:grpSpPr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134" y="3703"/>
              <a:ext cx="2064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zh-TW" sz="1400" dirty="0">
                  <a:latin typeface="Franklin Gothic Demi" pitchFamily="34" charset="0"/>
                  <a:ea typeface="標楷體" pitchFamily="65" charset="-120"/>
                </a:rPr>
                <a:t>I-CHIUN PRECISION INDUSTRY CO.,LTD.</a:t>
              </a:r>
            </a:p>
          </p:txBody>
        </p:sp>
        <p:grpSp>
          <p:nvGrpSpPr>
            <p:cNvPr id="4105" name="Group 5"/>
            <p:cNvGrpSpPr>
              <a:grpSpLocks/>
            </p:cNvGrpSpPr>
            <p:nvPr/>
          </p:nvGrpSpPr>
          <p:grpSpPr bwMode="auto">
            <a:xfrm>
              <a:off x="2517" y="3657"/>
              <a:ext cx="612" cy="318"/>
              <a:chOff x="295" y="799"/>
              <a:chExt cx="2004" cy="910"/>
            </a:xfrm>
          </p:grpSpPr>
          <p:sp>
            <p:nvSpPr>
              <p:cNvPr id="4106" name="Rectangle 6"/>
              <p:cNvSpPr>
                <a:spLocks noChangeArrowheads="1"/>
              </p:cNvSpPr>
              <p:nvPr/>
            </p:nvSpPr>
            <p:spPr bwMode="auto">
              <a:xfrm>
                <a:off x="657" y="1026"/>
                <a:ext cx="1407" cy="40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pic>
            <p:nvPicPr>
              <p:cNvPr id="4107" name="Picture 7" descr="logo-a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5" y="799"/>
                <a:ext cx="2004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6" cstate="print"/>
          <a:srcRect l="10123" t="24414" r="12354" b="57878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4284663" y="1989138"/>
            <a:ext cx="4537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000" dirty="0"/>
              <a:t>No.17 Wu Gung 5Rd, </a:t>
            </a:r>
            <a:r>
              <a:rPr lang="en-US" altLang="zh-TW" sz="2000" dirty="0" err="1"/>
              <a:t>Xin</a:t>
            </a:r>
            <a:r>
              <a:rPr lang="en-US" altLang="zh-TW" sz="2000" dirty="0"/>
              <a:t> </a:t>
            </a:r>
            <a:r>
              <a:rPr lang="en-US" altLang="zh-TW" sz="2000" dirty="0" err="1"/>
              <a:t>Zhuang</a:t>
            </a:r>
            <a:r>
              <a:rPr lang="en-US" altLang="zh-TW" sz="2000" dirty="0"/>
              <a:t>  District, New Taipei City, Taiwan, R.O.C. 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TEL: 886-2-2299-0001</a:t>
            </a:r>
            <a:br>
              <a:rPr lang="en-US" altLang="zh-TW" sz="2000" dirty="0"/>
            </a:br>
            <a:r>
              <a:rPr lang="en-US" altLang="zh-TW" sz="2000" dirty="0"/>
              <a:t>FAX: 886-2-2299-4529, 2299-0089 </a:t>
            </a:r>
            <a:br>
              <a:rPr lang="en-US" altLang="zh-TW" sz="2000" dirty="0"/>
            </a:br>
            <a:endParaRPr lang="en-US" altLang="zh-TW" sz="2000" dirty="0"/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 dirty="0">
                <a:solidFill>
                  <a:srgbClr val="FFCC00"/>
                </a:solidFill>
                <a:hlinkClick r:id="rId7"/>
              </a:rPr>
              <a:t>www.i-chiun.com.tw</a:t>
            </a:r>
            <a:endParaRPr kumimoji="0" lang="en-US" altLang="zh-TW" sz="2000" dirty="0">
              <a:solidFill>
                <a:srgbClr val="FFCC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000" dirty="0">
                <a:solidFill>
                  <a:srgbClr val="FFCC00"/>
                </a:solidFill>
              </a:rPr>
              <a:t> </a:t>
            </a:r>
            <a:r>
              <a:rPr kumimoji="0" lang="en-US" altLang="zh-TW" sz="2000" dirty="0">
                <a:solidFill>
                  <a:srgbClr val="FFCC00"/>
                </a:solidFill>
              </a:rPr>
              <a:t>paijung@i-chiun.com.tw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kumimoji="0" lang="en-US" altLang="zh-TW" sz="2000" dirty="0">
              <a:solidFill>
                <a:srgbClr val="FFCC00"/>
              </a:solidFill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23850" y="2276475"/>
            <a:ext cx="371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TW" sz="6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  <a:endParaRPr lang="zh-TW" altLang="en-US" sz="6000" b="1" i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88013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/>
              <a:t>Disclaimer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內容版面配置區 7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eaLnBrk="1" hangingPunct="1"/>
            <a:r>
              <a:rPr lang="en-US" altLang="zh-TW" sz="2400" b="1"/>
              <a:t>I-CHIUN’s presentation contains forward-looking statements subject to significant risks and uncertainties. Actual results may differ materially from those contained in the forward-looking statements. </a:t>
            </a:r>
          </a:p>
          <a:p>
            <a:pPr eaLnBrk="1" hangingPunct="1"/>
            <a:r>
              <a:rPr lang="en-US" altLang="zh-TW" sz="2400" b="1"/>
              <a:t>The forward-looking statements in this release reflect the current belief of I-CHIUN as of the date of this release, we undertake no obligation to update these forward-looking statements for new information ,future events, or otherwise. </a:t>
            </a:r>
          </a:p>
          <a:p>
            <a:pPr eaLnBrk="1" hangingPunct="1"/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ED4D3-613D-4706-A8EE-D5DB86D91563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12293" name="Group 28"/>
          <p:cNvGrpSpPr>
            <a:grpSpLocks/>
          </p:cNvGrpSpPr>
          <p:nvPr/>
        </p:nvGrpSpPr>
        <p:grpSpPr bwMode="auto">
          <a:xfrm>
            <a:off x="755650" y="549275"/>
            <a:ext cx="896938" cy="504825"/>
            <a:chOff x="295" y="799"/>
            <a:chExt cx="2004" cy="910"/>
          </a:xfrm>
        </p:grpSpPr>
        <p:sp>
          <p:nvSpPr>
            <p:cNvPr id="12294" name="Rectangle 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2295" name="Picture 30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837362" cy="4429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Company Features</a:t>
            </a:r>
            <a:endParaRPr lang="zh-TW" altLang="en-US" sz="40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5" name="Picture 3" descr="photo_02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916113"/>
            <a:ext cx="719137" cy="522287"/>
          </a:xfrm>
          <a:noFill/>
        </p:spPr>
      </p:pic>
      <p:sp>
        <p:nvSpPr>
          <p:cNvPr id="7170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A760-D449-4852-B5AA-CCD874AF03CA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2468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88807"/>
              </p:ext>
            </p:extLst>
          </p:nvPr>
        </p:nvGraphicFramePr>
        <p:xfrm>
          <a:off x="611188" y="981075"/>
          <a:ext cx="7993062" cy="557072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Founded</a:t>
                      </a:r>
                      <a:endParaRPr kumimoji="1" lang="zh-TW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March 2000</a:t>
                      </a:r>
                      <a:endParaRPr kumimoji="1" lang="zh-TW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Business Focus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Lamp LED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SMD LED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Ceramic circuit 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Heat Spreader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IC Lead Frame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Headquarter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Taipei, Taiwan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Employees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Approximately 1,600</a:t>
                      </a:r>
                      <a:r>
                        <a:rPr kumimoji="1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Worldwide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337" name="Group 28"/>
          <p:cNvGrpSpPr>
            <a:grpSpLocks/>
          </p:cNvGrpSpPr>
          <p:nvPr/>
        </p:nvGrpSpPr>
        <p:grpSpPr bwMode="auto">
          <a:xfrm>
            <a:off x="539750" y="333375"/>
            <a:ext cx="896938" cy="504825"/>
            <a:chOff x="295" y="799"/>
            <a:chExt cx="2004" cy="910"/>
          </a:xfrm>
        </p:grpSpPr>
        <p:sp>
          <p:nvSpPr>
            <p:cNvPr id="13343" name="Rectangle 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3344" name="Picture 30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8" name="Picture 34" descr="productpc1_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916113"/>
            <a:ext cx="5715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3" descr="http://www.ecocera.com.tw/IMG/company/company_23.jpg"/>
          <p:cNvPicPr>
            <a:picLocks noChangeAspect="1" noChangeArrowheads="1"/>
          </p:cNvPicPr>
          <p:nvPr/>
        </p:nvPicPr>
        <p:blipFill>
          <a:blip r:embed="rId6" cstate="print"/>
          <a:srcRect l="2557" r="9911"/>
          <a:stretch>
            <a:fillRect/>
          </a:stretch>
        </p:blipFill>
        <p:spPr bwMode="auto">
          <a:xfrm>
            <a:off x="5508625" y="3429000"/>
            <a:ext cx="1584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5" descr="http://www.i-chiun.com.tw/smarteditupfiles/creatop/products/products_LED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636912"/>
            <a:ext cx="792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7" descr="http://www.i-chiun.com.tw/upfiles/spec012807962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712" y="2636912"/>
            <a:ext cx="5762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2"/>
          <p:cNvPicPr>
            <a:picLocks noChangeAspect="1" noChangeArrowheads="1"/>
          </p:cNvPicPr>
          <p:nvPr/>
        </p:nvPicPr>
        <p:blipFill>
          <a:blip r:embed="rId9" cstate="print"/>
          <a:srcRect l="14268" t="25311" r="72934" b="64844"/>
          <a:stretch>
            <a:fillRect/>
          </a:stretch>
        </p:blipFill>
        <p:spPr bwMode="auto">
          <a:xfrm>
            <a:off x="5580063" y="4293096"/>
            <a:ext cx="936625" cy="5762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509120"/>
            <a:ext cx="711882" cy="9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948B5-24D4-4B65-BF6A-7E1DB280975F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2411413" y="26368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zh-TW" altLang="en-US" sz="240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79388" y="1700213"/>
            <a:ext cx="2736850" cy="360045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Business </a:t>
            </a:r>
            <a:r>
              <a:rPr lang="en-US" altLang="zh-TW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Philosopy</a:t>
            </a:r>
            <a:endParaRPr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b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Honesty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Integrity</a:t>
            </a: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Consistency</a:t>
            </a:r>
          </a:p>
        </p:txBody>
      </p: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179388" y="476250"/>
            <a:ext cx="896937" cy="504825"/>
            <a:chOff x="295" y="799"/>
            <a:chExt cx="2004" cy="910"/>
          </a:xfrm>
        </p:grpSpPr>
        <p:sp>
          <p:nvSpPr>
            <p:cNvPr id="14345" name="Rectangle 1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4346" name="Picture 19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024188" y="1700213"/>
            <a:ext cx="3097212" cy="366236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Willing</a:t>
            </a:r>
          </a:p>
          <a:p>
            <a:pPr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To be Globe 3C Industry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全真楷書" pitchFamily="49" charset="-120"/>
              </a:rPr>
              <a:t>Professional Innovation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Value Creation</a:t>
            </a:r>
          </a:p>
          <a:p>
            <a:pPr>
              <a:defRPr/>
            </a:pP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 </a:t>
            </a:r>
            <a:endParaRPr lang="zh-TW" alt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227763" y="1693863"/>
            <a:ext cx="2736850" cy="295433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Spirits</a:t>
            </a:r>
          </a:p>
          <a:p>
            <a:pPr>
              <a:defRPr/>
            </a:pPr>
            <a:endParaRPr lang="zh-TW" altLang="en-US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Honesty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Professional</a:t>
            </a:r>
            <a: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Innovation</a:t>
            </a: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Value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187450" y="476250"/>
            <a:ext cx="763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Business Philosophy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561262" cy="647700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FF00FF"/>
                </a:solidFill>
                <a:ea typeface="全真楷書" pitchFamily="49" charset="-120"/>
              </a:rPr>
              <a:t> </a:t>
            </a:r>
            <a:r>
              <a:rPr lang="en-US" altLang="zh-TW" sz="3600" b="1">
                <a:ea typeface="全真楷書" pitchFamily="49" charset="-120"/>
              </a:rPr>
              <a:t>Factory Location</a:t>
            </a: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5995988"/>
            <a:ext cx="1905000" cy="457200"/>
          </a:xfrm>
        </p:spPr>
        <p:txBody>
          <a:bodyPr/>
          <a:lstStyle/>
          <a:p>
            <a:pPr>
              <a:defRPr/>
            </a:pPr>
            <a:fld id="{C57E3C08-C7B9-4186-8A04-5C64FBCFECE8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250825" y="2060575"/>
            <a:ext cx="3938588" cy="4176713"/>
            <a:chOff x="2691" y="1389"/>
            <a:chExt cx="2662" cy="2322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2691" y="1389"/>
            <a:ext cx="2560" cy="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多媒體項目" r:id="rId2" imgW="4082400" imgH="3681360" progId="">
                    <p:embed/>
                  </p:oleObj>
                </mc:Choice>
                <mc:Fallback>
                  <p:oleObj name="多媒體項目" r:id="rId2" imgW="4082400" imgH="36813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1" y="1389"/>
                          <a:ext cx="2560" cy="2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5079" y="3326"/>
            <a:ext cx="229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多媒體項目" r:id="rId4" imgW="2079360" imgH="3596760" progId="">
                    <p:embed/>
                  </p:oleObj>
                </mc:Choice>
                <mc:Fallback>
                  <p:oleObj name="多媒體項目" r:id="rId4" imgW="2079360" imgH="35967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9" y="3326"/>
                          <a:ext cx="229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5701" name="Freeform 5"/>
            <p:cNvSpPr>
              <a:spLocks/>
            </p:cNvSpPr>
            <p:nvPr/>
          </p:nvSpPr>
          <p:spPr bwMode="auto">
            <a:xfrm>
              <a:off x="4959" y="2750"/>
              <a:ext cx="172" cy="160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85704" name="Freeform 8"/>
            <p:cNvSpPr>
              <a:spLocks/>
            </p:cNvSpPr>
            <p:nvPr/>
          </p:nvSpPr>
          <p:spPr bwMode="auto">
            <a:xfrm>
              <a:off x="5181" y="3249"/>
              <a:ext cx="172" cy="161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4673" y="3158"/>
              <a:ext cx="172" cy="162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285710" name="Picture 14" descr="ꘈ࠿ꘐ࠿x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060575"/>
            <a:ext cx="21605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732588" y="1628775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Kun Shan</a:t>
            </a:r>
          </a:p>
        </p:txBody>
      </p:sp>
      <p:grpSp>
        <p:nvGrpSpPr>
          <p:cNvPr id="1034" name="Group 17"/>
          <p:cNvGrpSpPr>
            <a:grpSpLocks/>
          </p:cNvGrpSpPr>
          <p:nvPr/>
        </p:nvGrpSpPr>
        <p:grpSpPr bwMode="auto">
          <a:xfrm>
            <a:off x="179388" y="476250"/>
            <a:ext cx="896937" cy="504825"/>
            <a:chOff x="295" y="799"/>
            <a:chExt cx="2004" cy="910"/>
          </a:xfrm>
        </p:grpSpPr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044" name="Picture 19" descr="logo-a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20" descr="ic_p4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2060575"/>
            <a:ext cx="2160587" cy="16922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4716463" y="158908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Taipei</a:t>
            </a:r>
          </a:p>
        </p:txBody>
      </p:sp>
      <p:pic>
        <p:nvPicPr>
          <p:cNvPr id="1037" name="Picture 25"/>
          <p:cNvPicPr>
            <a:picLocks noChangeAspect="1" noChangeArrowheads="1"/>
          </p:cNvPicPr>
          <p:nvPr/>
        </p:nvPicPr>
        <p:blipFill>
          <a:blip r:embed="rId9" cstate="print"/>
          <a:srcRect l="48721" t="7384" b="26910"/>
          <a:stretch>
            <a:fillRect/>
          </a:stretch>
        </p:blipFill>
        <p:spPr bwMode="auto">
          <a:xfrm>
            <a:off x="4427538" y="4616450"/>
            <a:ext cx="2160587" cy="17033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038" name="Text Box 23"/>
          <p:cNvSpPr txBox="1">
            <a:spLocks noChangeArrowheads="1"/>
          </p:cNvSpPr>
          <p:nvPr/>
        </p:nvSpPr>
        <p:spPr bwMode="auto">
          <a:xfrm>
            <a:off x="4500563" y="4113213"/>
            <a:ext cx="197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 err="1">
                <a:solidFill>
                  <a:schemeClr val="accent1"/>
                </a:solidFill>
                <a:latin typeface="Arial" charset="0"/>
              </a:rPr>
              <a:t>Ecocera</a:t>
            </a:r>
            <a:endParaRPr lang="en-US" altLang="zh-TW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3779838" y="5516563"/>
            <a:ext cx="273050" cy="255587"/>
          </a:xfrm>
          <a:custGeom>
            <a:avLst/>
            <a:gdLst/>
            <a:ahLst/>
            <a:cxnLst>
              <a:cxn ang="0">
                <a:pos x="0" y="593"/>
              </a:cxn>
              <a:cxn ang="0">
                <a:pos x="0" y="316"/>
              </a:cxn>
              <a:cxn ang="0">
                <a:pos x="52" y="316"/>
              </a:cxn>
              <a:cxn ang="0">
                <a:pos x="52" y="2"/>
              </a:cxn>
              <a:cxn ang="0">
                <a:pos x="122" y="2"/>
              </a:cxn>
              <a:cxn ang="0">
                <a:pos x="122" y="318"/>
              </a:cxn>
              <a:cxn ang="0">
                <a:pos x="158" y="318"/>
              </a:cxn>
              <a:cxn ang="0">
                <a:pos x="158" y="0"/>
              </a:cxn>
              <a:cxn ang="0">
                <a:pos x="235" y="0"/>
              </a:cxn>
              <a:cxn ang="0">
                <a:pos x="235" y="316"/>
              </a:cxn>
              <a:cxn ang="0">
                <a:pos x="279" y="316"/>
              </a:cxn>
              <a:cxn ang="0">
                <a:pos x="279" y="2"/>
              </a:cxn>
              <a:cxn ang="0">
                <a:pos x="353" y="2"/>
              </a:cxn>
              <a:cxn ang="0">
                <a:pos x="353" y="318"/>
              </a:cxn>
              <a:cxn ang="0">
                <a:pos x="397" y="318"/>
              </a:cxn>
              <a:cxn ang="0">
                <a:pos x="491" y="193"/>
              </a:cxn>
              <a:cxn ang="0">
                <a:pos x="491" y="316"/>
              </a:cxn>
              <a:cxn ang="0">
                <a:pos x="584" y="192"/>
              </a:cxn>
              <a:cxn ang="0">
                <a:pos x="584" y="314"/>
              </a:cxn>
              <a:cxn ang="0">
                <a:pos x="677" y="192"/>
              </a:cxn>
              <a:cxn ang="0">
                <a:pos x="677" y="595"/>
              </a:cxn>
              <a:cxn ang="0">
                <a:pos x="0" y="593"/>
              </a:cxn>
            </a:cxnLst>
            <a:rect l="0" t="0" r="r" b="b"/>
            <a:pathLst>
              <a:path w="678" h="596">
                <a:moveTo>
                  <a:pt x="0" y="593"/>
                </a:moveTo>
                <a:lnTo>
                  <a:pt x="0" y="316"/>
                </a:lnTo>
                <a:lnTo>
                  <a:pt x="52" y="316"/>
                </a:lnTo>
                <a:lnTo>
                  <a:pt x="52" y="2"/>
                </a:lnTo>
                <a:lnTo>
                  <a:pt x="122" y="2"/>
                </a:lnTo>
                <a:lnTo>
                  <a:pt x="122" y="318"/>
                </a:lnTo>
                <a:lnTo>
                  <a:pt x="158" y="318"/>
                </a:lnTo>
                <a:lnTo>
                  <a:pt x="158" y="0"/>
                </a:lnTo>
                <a:lnTo>
                  <a:pt x="235" y="0"/>
                </a:lnTo>
                <a:lnTo>
                  <a:pt x="235" y="316"/>
                </a:lnTo>
                <a:lnTo>
                  <a:pt x="279" y="316"/>
                </a:lnTo>
                <a:lnTo>
                  <a:pt x="279" y="2"/>
                </a:lnTo>
                <a:lnTo>
                  <a:pt x="353" y="2"/>
                </a:lnTo>
                <a:lnTo>
                  <a:pt x="353" y="318"/>
                </a:lnTo>
                <a:lnTo>
                  <a:pt x="397" y="318"/>
                </a:lnTo>
                <a:lnTo>
                  <a:pt x="491" y="193"/>
                </a:lnTo>
                <a:lnTo>
                  <a:pt x="491" y="316"/>
                </a:lnTo>
                <a:lnTo>
                  <a:pt x="584" y="192"/>
                </a:lnTo>
                <a:lnTo>
                  <a:pt x="584" y="314"/>
                </a:lnTo>
                <a:lnTo>
                  <a:pt x="677" y="192"/>
                </a:lnTo>
                <a:lnTo>
                  <a:pt x="677" y="595"/>
                </a:lnTo>
                <a:lnTo>
                  <a:pt x="0" y="593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40" name="Picture 22" descr="d:\Users\B536\Desktop\ichiun05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4616450"/>
            <a:ext cx="21605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6731000" y="4113213"/>
            <a:ext cx="223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Jiang Men</a:t>
            </a:r>
          </a:p>
        </p:txBody>
      </p:sp>
      <p:sp>
        <p:nvSpPr>
          <p:cNvPr id="1042" name="投影片編號版面配置區 7"/>
          <p:cNvSpPr txBox="1">
            <a:spLocks/>
          </p:cNvSpPr>
          <p:nvPr/>
        </p:nvSpPr>
        <p:spPr bwMode="auto">
          <a:xfrm>
            <a:off x="6732588" y="6284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675DB0E1-57D5-4FA9-BF76-F98BC63633AB}" type="slidenum">
              <a:rPr kumimoji="0" lang="zh-TW" altLang="en-US" sz="1400"/>
              <a:pPr algn="r"/>
              <a:t>5</a:t>
            </a:fld>
            <a:endParaRPr kumimoji="0" lang="en-US" altLang="zh-TW" sz="14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642225" cy="1143000"/>
          </a:xfrm>
        </p:spPr>
        <p:txBody>
          <a:bodyPr/>
          <a:lstStyle/>
          <a:p>
            <a:pPr eaLnBrk="1" hangingPunct="1"/>
            <a:r>
              <a:rPr lang="en-US" altLang="zh-TW" sz="3200" b="1">
                <a:ea typeface="全真楷書" pitchFamily="49" charset="-120"/>
              </a:rPr>
              <a:t>Products </a:t>
            </a:r>
          </a:p>
        </p:txBody>
      </p:sp>
      <p:sp>
        <p:nvSpPr>
          <p:cNvPr id="922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15150" y="6248400"/>
            <a:ext cx="1905000" cy="457200"/>
          </a:xfrm>
        </p:spPr>
        <p:txBody>
          <a:bodyPr/>
          <a:lstStyle/>
          <a:p>
            <a:pPr>
              <a:defRPr/>
            </a:pPr>
            <a:fld id="{5CFEAEFE-17AF-4A8D-90A2-7F3F31CD2DFA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23850" y="476250"/>
            <a:ext cx="896938" cy="504825"/>
            <a:chOff x="295" y="799"/>
            <a:chExt cx="2004" cy="910"/>
          </a:xfrm>
        </p:grpSpPr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5374" name="Picture 6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95288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latin typeface="Arial" charset="0"/>
                <a:ea typeface="標楷體" pitchFamily="65" charset="-120"/>
              </a:rPr>
              <a:t>Taipei</a:t>
            </a:r>
          </a:p>
          <a:p>
            <a:pPr algn="l"/>
            <a:endParaRPr lang="en-US" altLang="zh-TW" sz="2000" b="1" dirty="0">
              <a:latin typeface="Arial" charset="0"/>
            </a:endParaRPr>
          </a:p>
          <a:p>
            <a:pPr algn="l"/>
            <a:endParaRPr lang="en-US" altLang="zh-TW" sz="2000" b="1" dirty="0"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AMP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SMD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Heat Spreader</a:t>
            </a: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555875" y="324961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latin typeface="Arial" charset="0"/>
                <a:ea typeface="標楷體" pitchFamily="65" charset="-120"/>
              </a:rPr>
              <a:t>Kun </a:t>
            </a:r>
            <a:r>
              <a:rPr lang="en-US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Shan</a:t>
            </a:r>
          </a:p>
          <a:p>
            <a:pPr algn="l"/>
            <a:endParaRPr lang="en-US" altLang="zh-TW" sz="2000" dirty="0">
              <a:solidFill>
                <a:schemeClr val="folHlink"/>
              </a:solidFill>
              <a:latin typeface="Arial" charset="0"/>
            </a:endParaRPr>
          </a:p>
          <a:p>
            <a:pPr algn="l"/>
            <a:endParaRPr lang="en-US" altLang="zh-TW" sz="2000" dirty="0">
              <a:solidFill>
                <a:schemeClr val="folHlink"/>
              </a:solidFill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AMP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TV L/B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932363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000" b="1" dirty="0" err="1">
                <a:latin typeface="Arial" pitchFamily="34" charset="0"/>
                <a:ea typeface="標楷體" pitchFamily="65" charset="-120"/>
                <a:cs typeface="Arial" pitchFamily="34" charset="0"/>
              </a:rPr>
              <a:t>Ecocera</a:t>
            </a:r>
            <a:endParaRPr lang="en-US" altLang="zh-TW" sz="20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algn="l">
              <a:defRPr/>
            </a:pPr>
            <a:endParaRPr lang="en-US" altLang="zh-TW" sz="1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zh-TW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Ceramic</a:t>
            </a: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Circuit board</a:t>
            </a:r>
            <a:endParaRPr lang="en-US" altLang="zh-TW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ja-JP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8" name="Picture 13" descr="ic_p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1846263" cy="14414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86735" name="Picture 15" descr="ꘈ࠿ꘐ࠿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2101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70" name="Picture 25"/>
          <p:cNvPicPr>
            <a:picLocks noChangeAspect="1" noChangeArrowheads="1"/>
          </p:cNvPicPr>
          <p:nvPr/>
        </p:nvPicPr>
        <p:blipFill>
          <a:blip r:embed="rId5" cstate="print"/>
          <a:srcRect l="48721" t="7384" b="26910"/>
          <a:stretch>
            <a:fillRect/>
          </a:stretch>
        </p:blipFill>
        <p:spPr bwMode="auto">
          <a:xfrm>
            <a:off x="4787900" y="1692275"/>
            <a:ext cx="2019300" cy="1520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5371" name="Picture 22" descr="d:\Users\B536\Desktop\ichiun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700" y="1700213"/>
            <a:ext cx="2019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4388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Jiang Men </a:t>
            </a:r>
          </a:p>
          <a:p>
            <a:pPr algn="l">
              <a:defRPr/>
            </a:pPr>
            <a:endParaRPr lang="en-US" altLang="zh-TW" sz="1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zh-TW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LAMP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L/F</a:t>
            </a:r>
          </a:p>
          <a:p>
            <a:pPr algn="l">
              <a:defRPr/>
            </a:pPr>
            <a:endParaRPr lang="en-US" altLang="zh-TW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L/F</a:t>
            </a:r>
          </a:p>
          <a:p>
            <a:pPr algn="l">
              <a:defRPr/>
            </a:pPr>
            <a:endParaRPr lang="en-US" altLang="ja-JP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258888" y="333375"/>
            <a:ext cx="8027987" cy="6477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FF00FF"/>
                </a:solidFill>
                <a:ea typeface="全真楷書" pitchFamily="49" charset="-120"/>
              </a:rPr>
              <a:t> </a:t>
            </a:r>
            <a:r>
              <a:rPr lang="en-US" altLang="zh-TW" sz="2400" b="1">
                <a:ea typeface="全真楷書" pitchFamily="49" charset="-120"/>
              </a:rPr>
              <a:t>The Major Markets Distribution</a:t>
            </a:r>
            <a:endParaRPr lang="en-US" altLang="zh-TW" sz="2400" b="1">
              <a:solidFill>
                <a:srgbClr val="FF00FF"/>
              </a:solidFill>
              <a:ea typeface="全真楷書" pitchFamily="49" charset="-120"/>
            </a:endParaRPr>
          </a:p>
        </p:txBody>
      </p:sp>
      <p:sp>
        <p:nvSpPr>
          <p:cNvPr id="10242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7790C-60A5-4BAD-AC4D-5F730AB31DB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323850" y="404813"/>
            <a:ext cx="896938" cy="504825"/>
            <a:chOff x="295" y="799"/>
            <a:chExt cx="2004" cy="910"/>
          </a:xfrm>
        </p:grpSpPr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2058" name="Picture 11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36852"/>
              </p:ext>
            </p:extLst>
          </p:nvPr>
        </p:nvGraphicFramePr>
        <p:xfrm>
          <a:off x="4067175" y="2349500"/>
          <a:ext cx="5353050" cy="35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5" name="AutoShape 4"/>
          <p:cNvSpPr>
            <a:spLocks noChangeArrowheads="1"/>
          </p:cNvSpPr>
          <p:nvPr/>
        </p:nvSpPr>
        <p:spPr bwMode="auto">
          <a:xfrm>
            <a:off x="1476375" y="1916113"/>
            <a:ext cx="1441450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>
                <a:solidFill>
                  <a:srgbClr val="CC3399"/>
                </a:solidFill>
              </a:rPr>
              <a:t>2023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 flipH="1">
            <a:off x="6588125" y="1916113"/>
            <a:ext cx="1368425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>
                <a:solidFill>
                  <a:srgbClr val="CC3399"/>
                </a:solidFill>
              </a:rPr>
              <a:t>2024Q2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aphicFrame>
        <p:nvGraphicFramePr>
          <p:cNvPr id="13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29464"/>
              </p:ext>
            </p:extLst>
          </p:nvPr>
        </p:nvGraphicFramePr>
        <p:xfrm>
          <a:off x="-252536" y="2420888"/>
          <a:ext cx="5353050" cy="35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4587983"/>
              </p:ext>
            </p:extLst>
          </p:nvPr>
        </p:nvGraphicFramePr>
        <p:xfrm>
          <a:off x="50800" y="2306638"/>
          <a:ext cx="4394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3C76D-49ED-4784-8C15-94ED4672052B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1258888" y="1700213"/>
            <a:ext cx="1441450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>
                <a:solidFill>
                  <a:srgbClr val="CC3399"/>
                </a:solidFill>
              </a:rPr>
              <a:t>2023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68313" y="333375"/>
            <a:ext cx="896937" cy="504825"/>
            <a:chOff x="295" y="799"/>
            <a:chExt cx="2004" cy="910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3082" name="Picture 7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476375" y="404813"/>
            <a:ext cx="48244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TW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Sales Distribution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 flipH="1">
            <a:off x="6659563" y="1628775"/>
            <a:ext cx="1368425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>
                <a:solidFill>
                  <a:srgbClr val="CC3399"/>
                </a:solidFill>
              </a:rPr>
              <a:t>2024Q2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aphicFrame>
        <p:nvGraphicFramePr>
          <p:cNvPr id="1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85639"/>
              </p:ext>
            </p:extLst>
          </p:nvPr>
        </p:nvGraphicFramePr>
        <p:xfrm>
          <a:off x="4591050" y="2327275"/>
          <a:ext cx="4394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576262"/>
          </a:xfrm>
        </p:spPr>
        <p:txBody>
          <a:bodyPr/>
          <a:lstStyle/>
          <a:p>
            <a:pPr eaLnBrk="1" hangingPunct="1"/>
            <a:r>
              <a:rPr lang="zh-TW" altLang="en-US" sz="2800" b="1"/>
              <a:t>      </a:t>
            </a:r>
            <a:r>
              <a:rPr lang="en-US" altLang="zh-TW" sz="2800" b="1"/>
              <a:t>Income Statement</a:t>
            </a:r>
            <a:endParaRPr lang="zh-TW" altLang="en-US" sz="2800" b="1"/>
          </a:p>
        </p:txBody>
      </p:sp>
      <p:graphicFrame>
        <p:nvGraphicFramePr>
          <p:cNvPr id="261427" name="Group 30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5011030"/>
              </p:ext>
            </p:extLst>
          </p:nvPr>
        </p:nvGraphicFramePr>
        <p:xfrm>
          <a:off x="250825" y="981075"/>
          <a:ext cx="8568952" cy="5644950"/>
        </p:xfrm>
        <a:graphic>
          <a:graphicData uri="http://schemas.openxmlformats.org/drawingml/2006/table">
            <a:tbl>
              <a:tblPr/>
              <a:tblGrid>
                <a:gridCol w="394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 (Thousand NT$)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2024Q2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2,511,376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5,068,696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5,195,927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5,988,398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353,206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717,114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578,280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1,168,610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14.15%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-74,287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176,500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(1,490)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534,378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profit to sales(%)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(2.96%)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(0.03%)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Non-operating Income(Expenses)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121,539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67,935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131,802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(80,992)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Income Before Tax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47,252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244,435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130,312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453,386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198,908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91,956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383,466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29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fld id="{2AC646EB-90A2-40ED-85B0-04E4EB517D6C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16458" name="Group 228"/>
          <p:cNvGrpSpPr>
            <a:grpSpLocks/>
          </p:cNvGrpSpPr>
          <p:nvPr/>
        </p:nvGrpSpPr>
        <p:grpSpPr bwMode="auto">
          <a:xfrm>
            <a:off x="755650" y="260350"/>
            <a:ext cx="896938" cy="504825"/>
            <a:chOff x="295" y="799"/>
            <a:chExt cx="2004" cy="910"/>
          </a:xfrm>
        </p:grpSpPr>
        <p:sp>
          <p:nvSpPr>
            <p:cNvPr id="16459" name="Rectangle 2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6460" name="Picture 230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6882</TotalTime>
  <Words>617</Words>
  <Application>Microsoft Office PowerPoint</Application>
  <PresentationFormat>如螢幕大小 (4:3)</PresentationFormat>
  <Paragraphs>288</Paragraphs>
  <Slides>13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全真楷書</vt:lpstr>
      <vt:lpstr>標楷體</vt:lpstr>
      <vt:lpstr>Arial</vt:lpstr>
      <vt:lpstr>Calibri</vt:lpstr>
      <vt:lpstr>Constantia</vt:lpstr>
      <vt:lpstr>Franklin Gothic Demi</vt:lpstr>
      <vt:lpstr>Times New Roman</vt:lpstr>
      <vt:lpstr>Wingdings</vt:lpstr>
      <vt:lpstr>Wingdings 2</vt:lpstr>
      <vt:lpstr>流線</vt:lpstr>
      <vt:lpstr>多媒體項目</vt:lpstr>
      <vt:lpstr>I-CHIUN PRECISION INDUSTRY CO.,LTD.</vt:lpstr>
      <vt:lpstr>Disclaimer</vt:lpstr>
      <vt:lpstr>Company Features</vt:lpstr>
      <vt:lpstr>PowerPoint 簡報</vt:lpstr>
      <vt:lpstr> Factory Location</vt:lpstr>
      <vt:lpstr>Products </vt:lpstr>
      <vt:lpstr> The Major Markets Distribution</vt:lpstr>
      <vt:lpstr>PowerPoint 簡報</vt:lpstr>
      <vt:lpstr>      Income Statement</vt:lpstr>
      <vt:lpstr> Financial Result</vt:lpstr>
      <vt:lpstr>             Financial Ratios</vt:lpstr>
      <vt:lpstr>             Financial Ratios</vt:lpstr>
      <vt:lpstr>PowerPoint 簡報</vt:lpstr>
    </vt:vector>
  </TitlesOfParts>
  <Company>Lexus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一詮精密公司簡介</dc:title>
  <dc:creator>杜裕仁</dc:creator>
  <cp:lastModifiedBy>黃智群</cp:lastModifiedBy>
  <cp:revision>706</cp:revision>
  <cp:lastPrinted>1601-01-01T00:00:00Z</cp:lastPrinted>
  <dcterms:created xsi:type="dcterms:W3CDTF">2003-11-23T03:32:22Z</dcterms:created>
  <dcterms:modified xsi:type="dcterms:W3CDTF">2024-08-06T03:54:19Z</dcterms:modified>
</cp:coreProperties>
</file>